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2" r:id="rId15"/>
    <p:sldId id="273" r:id="rId16"/>
    <p:sldId id="271" r:id="rId17"/>
    <p:sldId id="275" r:id="rId18"/>
    <p:sldId id="270" r:id="rId19"/>
    <p:sldId id="274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4FDB6F-E0B7-D749-A488-82856CA6D5E1}">
          <p14:sldIdLst>
            <p14:sldId id="256"/>
          </p14:sldIdLst>
        </p14:section>
        <p14:section name="Intro" id="{8FCA2D6F-D592-5949-A0B3-D318268A90E1}">
          <p14:sldIdLst>
            <p14:sldId id="257"/>
            <p14:sldId id="258"/>
          </p14:sldIdLst>
        </p14:section>
        <p14:section name="Demos" id="{6FCC77E8-C7A9-F046-A175-B7FF7D780650}">
          <p14:sldIdLst>
            <p14:sldId id="259"/>
            <p14:sldId id="260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2"/>
            <p14:sldId id="273"/>
          </p14:sldIdLst>
        </p14:section>
        <p14:section name="Under the Hood" id="{F9656163-EF23-CE4C-859F-E59CAE998BA8}">
          <p14:sldIdLst>
            <p14:sldId id="271"/>
            <p14:sldId id="275"/>
            <p14:sldId id="270"/>
            <p14:sldId id="274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94704" autoAdjust="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C3D7A-1485-7843-8CEE-1D126D4576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78EF-33FA-F849-9408-391E6F156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36E3F-6EBD-B442-BAC9-831A4EAE535F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3FFA3-D93F-6743-95B3-7AFB68B3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3FFA3-D93F-6743-95B3-7AFB68B3A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18" y="3593375"/>
            <a:ext cx="612985" cy="2947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4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9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4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4894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pic>
        <p:nvPicPr>
          <p:cNvPr id="4" name="Picture 3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4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4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Quot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use with graphics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0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4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2626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262600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JIVE 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59" y="3378580"/>
            <a:ext cx="738488" cy="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3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193674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70700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yout-Pattern-2_Light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9050"/>
            <a:ext cx="466496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4358257" y="-158716"/>
            <a:ext cx="1170436" cy="84391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565963"/>
            <a:ext cx="7302500" cy="98979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1441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96"/>
            <a:ext cx="9175750" cy="6869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326468" y="-80434"/>
            <a:ext cx="1234014" cy="843915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618042"/>
            <a:ext cx="7302500" cy="1027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3337811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/>
            </a:lvl1pPr>
            <a:lvl2pPr marL="457200" indent="-228600">
              <a:buClr>
                <a:srgbClr val="F89838"/>
              </a:buClr>
              <a:defRPr sz="1800"/>
            </a:lvl2pPr>
            <a:lvl3pPr marL="685800" indent="-228600">
              <a:buClr>
                <a:srgbClr val="F89838"/>
              </a:buClr>
              <a:defRPr sz="1600"/>
            </a:lvl3pPr>
            <a:lvl4pPr marL="914400" indent="-228600">
              <a:buClr>
                <a:srgbClr val="F89838"/>
              </a:buClr>
              <a:defRPr sz="1400"/>
            </a:lvl4pPr>
            <a:lvl5pPr marL="1143000" indent="-228600">
              <a:buClr>
                <a:srgbClr val="F89838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chemeClr val="tx1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chemeClr val="tx1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chemeClr val="tx1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chemeClr val="tx1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chemeClr val="tx1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chemeClr val="tx1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chemeClr val="tx1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4325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432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849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243700-4277-5642-B8A8-55D372BD6A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00679B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4300" y="6048374"/>
            <a:ext cx="1574800" cy="765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72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197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5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6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0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50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4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20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25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5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7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8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172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3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133" y="6370321"/>
            <a:ext cx="1645920" cy="336304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03200" y="160869"/>
            <a:ext cx="8483600" cy="10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801" r:id="rId12"/>
    <p:sldLayoutId id="214748380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60" r:id="rId20"/>
    <p:sldLayoutId id="2147483775" r:id="rId21"/>
    <p:sldLayoutId id="2147483781" r:id="rId22"/>
    <p:sldLayoutId id="2147483767" r:id="rId23"/>
    <p:sldLayoutId id="2147483773" r:id="rId24"/>
    <p:sldLayoutId id="2147483774" r:id="rId25"/>
    <p:sldLayoutId id="2147483780" r:id="rId26"/>
    <p:sldLayoutId id="2147483749" r:id="rId27"/>
    <p:sldLayoutId id="2147483649" r:id="rId28"/>
    <p:sldLayoutId id="2147483696" r:id="rId29"/>
    <p:sldLayoutId id="2147483697" r:id="rId30"/>
    <p:sldLayoutId id="2147483725" r:id="rId31"/>
    <p:sldLayoutId id="2147483723" r:id="rId32"/>
    <p:sldLayoutId id="2147483724" r:id="rId33"/>
    <p:sldLayoutId id="2147483751" r:id="rId34"/>
    <p:sldLayoutId id="2147483750" r:id="rId35"/>
    <p:sldLayoutId id="2147483662" r:id="rId36"/>
    <p:sldLayoutId id="2147483669" r:id="rId37"/>
    <p:sldLayoutId id="2147483709" r:id="rId38"/>
    <p:sldLayoutId id="2147483752" r:id="rId39"/>
    <p:sldLayoutId id="2147483799" r:id="rId40"/>
    <p:sldLayoutId id="2147483800" r:id="rId41"/>
    <p:sldLayoutId id="2147483753" r:id="rId42"/>
    <p:sldLayoutId id="2147483783" r:id="rId43"/>
    <p:sldLayoutId id="2147483754" r:id="rId44"/>
    <p:sldLayoutId id="2147483722" r:id="rId45"/>
    <p:sldLayoutId id="2147483782" r:id="rId46"/>
    <p:sldLayoutId id="2147483698" r:id="rId47"/>
    <p:sldLayoutId id="2147483777" r:id="rId48"/>
    <p:sldLayoutId id="2147483778" r:id="rId49"/>
    <p:sldLayoutId id="2147483779" r:id="rId50"/>
    <p:sldLayoutId id="2147483776" r:id="rId5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etBrains/Grammar-Kit" TargetMode="External"/><Relationship Id="rId3" Type="http://schemas.openxmlformats.org/officeDocument/2006/relationships/hyperlink" Target="http://jflex.de/manual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obotframework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Intellij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32288" y="3833665"/>
            <a:ext cx="4516437" cy="761164"/>
          </a:xfrm>
        </p:spPr>
        <p:txBody>
          <a:bodyPr anchor="t"/>
          <a:lstStyle/>
          <a:p>
            <a:r>
              <a:rPr lang="en-US" dirty="0" smtClean="0"/>
              <a:t>Adding Custom Language support to Intellij</a:t>
            </a:r>
          </a:p>
          <a:p>
            <a:r>
              <a:rPr lang="en-US" b="0" i="1" dirty="0" smtClean="0"/>
              <a:t>Charles Capps</a:t>
            </a:r>
          </a:p>
        </p:txBody>
      </p:sp>
    </p:spTree>
    <p:extLst>
      <p:ext uri="{BB962C8B-B14F-4D97-AF65-F5344CB8AC3E}">
        <p14:creationId xmlns:p14="http://schemas.microsoft.com/office/powerpoint/2010/main" val="141149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Refactoring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Rename Java Keywords or Robot Keywords with Shift+F6</a:t>
            </a:r>
            <a:endParaRPr lang="en-US" dirty="0"/>
          </a:p>
          <a:p>
            <a:r>
              <a:rPr lang="en-US" dirty="0" smtClean="0"/>
              <a:t>All usages will be renamed</a:t>
            </a:r>
            <a:endParaRPr lang="en-US" dirty="0"/>
          </a:p>
          <a:p>
            <a:r>
              <a:rPr lang="en-US" dirty="0" smtClean="0"/>
              <a:t>Rename Variables – will smartly rename usages for the right scope</a:t>
            </a:r>
            <a:endParaRPr lang="en-US" dirty="0"/>
          </a:p>
          <a:p>
            <a:r>
              <a:rPr lang="en-US" dirty="0" smtClean="0"/>
              <a:t>Rename Robot Files – Resource Settings will be renamed</a:t>
            </a:r>
            <a:endParaRPr lang="en-US" dirty="0"/>
          </a:p>
        </p:txBody>
      </p:sp>
      <p:pic>
        <p:nvPicPr>
          <p:cNvPr id="5" name="Picture 4" descr="rename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2995177"/>
            <a:ext cx="5242626" cy="1181209"/>
          </a:xfrm>
          <a:prstGeom prst="rect">
            <a:avLst/>
          </a:prstGeom>
        </p:spPr>
      </p:pic>
      <p:pic>
        <p:nvPicPr>
          <p:cNvPr id="6" name="Picture 5" descr="rename_robot_keyw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4429618"/>
            <a:ext cx="4810846" cy="19267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27100" y="3618042"/>
            <a:ext cx="7925848" cy="1027850"/>
          </a:xfrm>
        </p:spPr>
        <p:txBody>
          <a:bodyPr/>
          <a:lstStyle/>
          <a:p>
            <a:r>
              <a:rPr lang="en-US" dirty="0" smtClean="0"/>
              <a:t>Rename Refactoring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Usages of Keywords</a:t>
            </a:r>
            <a:r>
              <a:rPr lang="en-US" dirty="0"/>
              <a:t> </a:t>
            </a:r>
            <a:r>
              <a:rPr lang="en-US" dirty="0" smtClean="0"/>
              <a:t>and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 Find Usages: Right-click </a:t>
            </a:r>
            <a:r>
              <a:rPr lang="en-US" dirty="0" smtClean="0">
                <a:sym typeface="Wingdings"/>
              </a:rPr>
              <a:t> Find Usages, or Ctrl+F7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Keep in mind, Robot is case-insensitive and doesn’t care about spaces and underscores.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5" name="Picture 4" descr="find_usages_of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4" y="3069243"/>
            <a:ext cx="7162886" cy="26338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1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Find Usages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See at a glance what Test Cases and Keywords are in a Robot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tructure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2" y="2198761"/>
            <a:ext cx="5379007" cy="359508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Displays all Test Case Tables and Keywords Tables</a:t>
            </a:r>
            <a:endParaRPr lang="en-US" dirty="0"/>
          </a:p>
        </p:txBody>
      </p:sp>
      <p:pic>
        <p:nvPicPr>
          <p:cNvPr id="4" name="Picture 3" descr="structure_view_rob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4" y="1976183"/>
            <a:ext cx="7819215" cy="297450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5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Under the Hood –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0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6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Implement a Lexer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681529"/>
          </a:xfrm>
        </p:spPr>
        <p:txBody>
          <a:bodyPr/>
          <a:lstStyle/>
          <a:p>
            <a:r>
              <a:rPr lang="en-US" dirty="0" smtClean="0"/>
              <a:t>A lexer converts plain text into a sequence of Tokens.</a:t>
            </a:r>
          </a:p>
          <a:p>
            <a:endParaRPr lang="en-US" dirty="0"/>
          </a:p>
          <a:p>
            <a:r>
              <a:rPr lang="en-US" dirty="0" smtClean="0"/>
              <a:t>Tokens determine Syntax Highlighting.</a:t>
            </a:r>
          </a:p>
          <a:p>
            <a:endParaRPr lang="en-US" dirty="0"/>
          </a:p>
          <a:p>
            <a:r>
              <a:rPr lang="en-US" dirty="0" smtClean="0"/>
              <a:t>Intellij requires you to </a:t>
            </a:r>
            <a:r>
              <a:rPr lang="en-US" dirty="0"/>
              <a:t>implement interface </a:t>
            </a:r>
            <a:r>
              <a:rPr lang="en-US" dirty="0" smtClean="0">
                <a:solidFill>
                  <a:schemeClr val="accent6"/>
                </a:solidFill>
              </a:rPr>
              <a:t>com.intellij.lexer.FlexLexer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Grammar Kit Plugin</a:t>
            </a:r>
            <a:r>
              <a:rPr lang="en-US" dirty="0" smtClean="0"/>
              <a:t> comes in handy.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/>
              <a:t>The Grammar Kit generates a Lexer from a </a:t>
            </a:r>
            <a:r>
              <a:rPr lang="en-US" dirty="0" smtClean="0">
                <a:hlinkClick r:id="rId3"/>
              </a:rPr>
              <a:t>JFlex</a:t>
            </a:r>
            <a:r>
              <a:rPr lang="en-US" dirty="0" smtClean="0"/>
              <a:t> file, .flex extension.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3" y="2839081"/>
            <a:ext cx="8782231" cy="3349617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/>
              <a:t>=</a:t>
            </a:r>
          </a:p>
          <a:p>
            <a:pPr marL="0" indent="0">
              <a:buNone/>
            </a:pPr>
            <a:r>
              <a:rPr lang="en-US" dirty="0" smtClean="0"/>
              <a:t>[ SETTINGS_TABLE_HEADING_TOKEN, NEWLINE_TOKEN,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NEWLINE_TOKEN,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RESOURCE_SETTING_TOKEN, COLUMN_SEP_TOKEN,       </a:t>
            </a:r>
          </a:p>
          <a:p>
            <a:pPr marL="0" indent="0">
              <a:buNone/>
            </a:pPr>
            <a:r>
              <a:rPr lang="en-US" dirty="0" smtClean="0"/>
              <a:t>  ROBOT_FILE_TOKEN, NEWLINE_TOKEN,</a:t>
            </a:r>
          </a:p>
          <a:p>
            <a:pPr marL="0" indent="0">
              <a:buNone/>
            </a:pPr>
            <a:r>
              <a:rPr lang="en-US" dirty="0" smtClean="0"/>
              <a:t>  FORCE_TAGS_SETTING_KEYWORD_TOKEN, COLUMN_SEP_TOKEN,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TAG_TOKEN ]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5" y="1335920"/>
            <a:ext cx="6068550" cy="14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do such a crazy thing? </a:t>
            </a:r>
            <a:endParaRPr lang="en-US" dirty="0"/>
          </a:p>
        </p:txBody>
      </p:sp>
      <p:pic>
        <p:nvPicPr>
          <p:cNvPr id="5" name="Picture 4" descr="crazy-rob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22" y="2072653"/>
            <a:ext cx="2672956" cy="33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 2. Implement a Parser.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6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Implement a Parser.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0134" y="1357744"/>
            <a:ext cx="8272992" cy="4208349"/>
          </a:xfrm>
        </p:spPr>
        <p:txBody>
          <a:bodyPr/>
          <a:lstStyle/>
          <a:p>
            <a:r>
              <a:rPr lang="en-US" dirty="0" smtClean="0"/>
              <a:t>Parser converts the Tokens into an </a:t>
            </a:r>
            <a:r>
              <a:rPr lang="en-US" dirty="0" smtClean="0">
                <a:solidFill>
                  <a:schemeClr val="accent6"/>
                </a:solidFill>
              </a:rPr>
              <a:t>A</a:t>
            </a:r>
            <a:r>
              <a:rPr lang="en-US" dirty="0" smtClean="0"/>
              <a:t>bstract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yntax </a:t>
            </a:r>
            <a:r>
              <a:rPr lang="en-US" dirty="0" smtClean="0">
                <a:solidFill>
                  <a:srgbClr val="F89838"/>
                </a:solidFill>
              </a:rPr>
              <a:t>T</a:t>
            </a:r>
            <a:r>
              <a:rPr lang="en-US" dirty="0" smtClean="0"/>
              <a:t>ree (</a:t>
            </a:r>
            <a:r>
              <a:rPr lang="en-US" dirty="0" smtClean="0">
                <a:solidFill>
                  <a:schemeClr val="accent6"/>
                </a:solidFill>
              </a:rPr>
              <a:t>AST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AST is a tree representation of code.</a:t>
            </a:r>
          </a:p>
          <a:p>
            <a:endParaRPr lang="en-US" dirty="0"/>
          </a:p>
          <a:p>
            <a:r>
              <a:rPr lang="en-US" dirty="0" smtClean="0"/>
              <a:t>Leaves of the tree are Tokens. </a:t>
            </a:r>
          </a:p>
          <a:p>
            <a:endParaRPr lang="en-US" dirty="0"/>
          </a:p>
          <a:p>
            <a:r>
              <a:rPr lang="en-US" dirty="0" smtClean="0"/>
              <a:t>Branches of the tree are </a:t>
            </a:r>
            <a:r>
              <a:rPr lang="en-US" dirty="0" smtClean="0">
                <a:solidFill>
                  <a:srgbClr val="F89838"/>
                </a:solidFill>
              </a:rPr>
              <a:t>P</a:t>
            </a:r>
            <a:r>
              <a:rPr lang="en-US" dirty="0" smtClean="0"/>
              <a:t>rogram </a:t>
            </a:r>
            <a:r>
              <a:rPr lang="en-US" dirty="0" smtClean="0">
                <a:solidFill>
                  <a:srgbClr val="F89838"/>
                </a:solidFill>
              </a:rPr>
              <a:t>S</a:t>
            </a:r>
            <a:r>
              <a:rPr lang="en-US" dirty="0" smtClean="0"/>
              <a:t>tructure </a:t>
            </a:r>
            <a:r>
              <a:rPr lang="en-US" dirty="0" smtClean="0">
                <a:solidFill>
                  <a:srgbClr val="F89838"/>
                </a:solidFill>
              </a:rPr>
              <a:t>I</a:t>
            </a:r>
            <a:r>
              <a:rPr lang="en-US" dirty="0" smtClean="0"/>
              <a:t>nterface (</a:t>
            </a:r>
            <a:r>
              <a:rPr lang="en-US" dirty="0" smtClean="0">
                <a:solidFill>
                  <a:srgbClr val="F89838"/>
                </a:solidFill>
              </a:rPr>
              <a:t>PSI</a:t>
            </a:r>
            <a:r>
              <a:rPr lang="en-US" dirty="0" smtClean="0"/>
              <a:t>) elements</a:t>
            </a:r>
          </a:p>
          <a:p>
            <a:endParaRPr lang="en-US" dirty="0"/>
          </a:p>
          <a:p>
            <a:r>
              <a:rPr lang="en-US" dirty="0" smtClean="0"/>
              <a:t>Intellij requires you </a:t>
            </a:r>
            <a:r>
              <a:rPr lang="en-US" dirty="0"/>
              <a:t>to implement </a:t>
            </a:r>
            <a:r>
              <a:rPr lang="en-US" dirty="0" smtClean="0">
                <a:solidFill>
                  <a:srgbClr val="F89838"/>
                </a:solidFill>
              </a:rPr>
              <a:t>com.intellij.lang.PsiParser</a:t>
            </a:r>
          </a:p>
          <a:p>
            <a:endParaRPr lang="en-US" dirty="0">
              <a:solidFill>
                <a:srgbClr val="F89838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Parser is generated from a BNF file (.bnf) using the Grammar Kit.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0134" y="4707363"/>
            <a:ext cx="8272992" cy="784018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5" name="Picture 4" descr="settings_table_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6" y="2043917"/>
            <a:ext cx="8317534" cy="19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9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60870"/>
            <a:ext cx="8483600" cy="619200"/>
          </a:xfrm>
        </p:spPr>
        <p:txBody>
          <a:bodyPr/>
          <a:lstStyle/>
          <a:p>
            <a:r>
              <a:rPr lang="en-US" dirty="0" smtClean="0"/>
              <a:t>Example 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  <p:pic>
        <p:nvPicPr>
          <p:cNvPr id="7" name="Picture 6" descr="robot_abstract_syntax_tree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069"/>
            <a:ext cx="9144000" cy="55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custom language plugin?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8252928" cy="428624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Robot Framework</a:t>
            </a:r>
            <a:r>
              <a:rPr lang="en-US" dirty="0" smtClean="0"/>
              <a:t> is used for our UI Test automation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 in February, there were no Intellij plugins for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now, the Robot Plugin is the only one with Java support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Makes coding so much more efficient and less error-prone!</a:t>
            </a:r>
          </a:p>
          <a:p>
            <a:endParaRPr lang="en-US" dirty="0"/>
          </a:p>
          <a:p>
            <a:r>
              <a:rPr lang="en-US" dirty="0" smtClean="0"/>
              <a:t>Search features help you find Test Cases and Keywords</a:t>
            </a:r>
          </a:p>
          <a:p>
            <a:endParaRPr lang="en-US" dirty="0"/>
          </a:p>
          <a:p>
            <a:r>
              <a:rPr lang="en-US" dirty="0" smtClean="0"/>
              <a:t>Refactoring support saves time, and saves Jive money!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Demos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References to Declaration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2155850"/>
          </a:xfrm>
        </p:spPr>
        <p:txBody>
          <a:bodyPr/>
          <a:lstStyle/>
          <a:p>
            <a:r>
              <a:rPr lang="en-US" dirty="0" smtClean="0"/>
              <a:t>Resolve Keyword to declaration in Java 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Variable to local declaration or Variables 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Resource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resolve_referen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3652221"/>
            <a:ext cx="8064500" cy="22479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8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 Reference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Test Cases and Keywords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Previously, you could only search by exact text occurrences</a:t>
            </a:r>
          </a:p>
          <a:p>
            <a:endParaRPr lang="en-US" dirty="0"/>
          </a:p>
          <a:p>
            <a:r>
              <a:rPr lang="en-US" dirty="0" smtClean="0"/>
              <a:t>Now, can use Navigate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Symbol or </a:t>
            </a:r>
            <a:r>
              <a:rPr lang="en-US" dirty="0" err="1" smtClean="0"/>
              <a:t>ctrl+shift+alt+n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search_for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4739005"/>
            <a:ext cx="6883400" cy="1333500"/>
          </a:xfrm>
          <a:prstGeom prst="rect">
            <a:avLst/>
          </a:prstGeom>
        </p:spPr>
      </p:pic>
      <p:pic>
        <p:nvPicPr>
          <p:cNvPr id="8" name="Picture 7" descr="search_for_test_c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2575869"/>
            <a:ext cx="7694968" cy="162032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2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Autocomplete Keywords, Tags, and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Start typing in a context where a Robot Keyword can be used</a:t>
            </a:r>
          </a:p>
          <a:p>
            <a:endParaRPr lang="en-US" dirty="0"/>
          </a:p>
          <a:p>
            <a:r>
              <a:rPr lang="en-US" dirty="0" smtClean="0"/>
              <a:t>Results will pop-up automatically!</a:t>
            </a:r>
          </a:p>
          <a:p>
            <a:endParaRPr lang="en-US" dirty="0"/>
          </a:p>
          <a:p>
            <a:r>
              <a:rPr lang="en-US" dirty="0" smtClean="0"/>
              <a:t>Made a conscious decision for Keyword autocomplete to use all keywords in the project, not just Keywords in scope (give explanation)</a:t>
            </a:r>
          </a:p>
          <a:p>
            <a:endParaRPr lang="en-US" dirty="0"/>
          </a:p>
          <a:p>
            <a:r>
              <a:rPr lang="en-US" dirty="0" smtClean="0"/>
              <a:t>Variables – complete from variables in local scope, or included in Resource files.</a:t>
            </a:r>
          </a:p>
        </p:txBody>
      </p:sp>
      <p:pic>
        <p:nvPicPr>
          <p:cNvPr id="4" name="Picture 3" descr="autocomplete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" y="4714103"/>
            <a:ext cx="7521226" cy="12131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9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Autocomplete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476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000000"/>
      </a:dk1>
      <a:lt1>
        <a:sysClr val="window" lastClr="FFFFFF"/>
      </a:lt1>
      <a:dk2>
        <a:srgbClr val="282D35"/>
      </a:dk2>
      <a:lt2>
        <a:srgbClr val="FFFFFF"/>
      </a:lt2>
      <a:accent1>
        <a:srgbClr val="00679B"/>
      </a:accent1>
      <a:accent2>
        <a:srgbClr val="1287B5"/>
      </a:accent2>
      <a:accent3>
        <a:srgbClr val="5AB65C"/>
      </a:accent3>
      <a:accent4>
        <a:srgbClr val="FFE500"/>
      </a:accent4>
      <a:accent5>
        <a:srgbClr val="3CBCAC"/>
      </a:accent5>
      <a:accent6>
        <a:srgbClr val="F89838"/>
      </a:accent6>
      <a:hlink>
        <a:srgbClr val="F89838"/>
      </a:hlink>
      <a:folHlink>
        <a:srgbClr val="3CBC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2127</TotalTime>
  <Words>590</Words>
  <Application>Microsoft Macintosh PowerPoint</Application>
  <PresentationFormat>On-screen Show (4:3)</PresentationFormat>
  <Paragraphs>105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 Theme</vt:lpstr>
      <vt:lpstr>Robot Intellij Plugin</vt:lpstr>
      <vt:lpstr>PowerPoint Presentation</vt:lpstr>
      <vt:lpstr>Why write a custom language plugin?</vt:lpstr>
      <vt:lpstr>PowerPoint Presentation</vt:lpstr>
      <vt:lpstr>Resolving References to Declaration</vt:lpstr>
      <vt:lpstr>PowerPoint Presentation</vt:lpstr>
      <vt:lpstr>Searching for Test Cases and Keywords</vt:lpstr>
      <vt:lpstr>Autocomplete Keywords, Tags, and Variables</vt:lpstr>
      <vt:lpstr>PowerPoint Presentation</vt:lpstr>
      <vt:lpstr>Rename Refactoring</vt:lpstr>
      <vt:lpstr>PowerPoint Presentation</vt:lpstr>
      <vt:lpstr>Find Usages of Keywords and Variables</vt:lpstr>
      <vt:lpstr>PowerPoint Presentation</vt:lpstr>
      <vt:lpstr>Structure View</vt:lpstr>
      <vt:lpstr>Structure View</vt:lpstr>
      <vt:lpstr>PowerPoint Presentation</vt:lpstr>
      <vt:lpstr>PowerPoint Presentation</vt:lpstr>
      <vt:lpstr>Step 1. Implement a Lexer</vt:lpstr>
      <vt:lpstr>Example Lexing</vt:lpstr>
      <vt:lpstr>PowerPoint Presentation</vt:lpstr>
      <vt:lpstr>Step 2. Implement a Parser.</vt:lpstr>
      <vt:lpstr>Example AST</vt:lpstr>
      <vt:lpstr>Example AST</vt:lpstr>
    </vt:vector>
  </TitlesOfParts>
  <Company>Jive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Intellij Plugin</dc:title>
  <dc:creator>Charles Capps</dc:creator>
  <cp:lastModifiedBy>Charles Capps</cp:lastModifiedBy>
  <cp:revision>37</cp:revision>
  <dcterms:created xsi:type="dcterms:W3CDTF">2014-07-25T20:39:15Z</dcterms:created>
  <dcterms:modified xsi:type="dcterms:W3CDTF">2014-07-27T08:06:37Z</dcterms:modified>
</cp:coreProperties>
</file>